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61" r:id="rId13"/>
    <p:sldId id="273" r:id="rId14"/>
    <p:sldId id="274" r:id="rId15"/>
    <p:sldId id="275" r:id="rId16"/>
    <p:sldId id="276" r:id="rId17"/>
    <p:sldId id="277" r:id="rId18"/>
    <p:sldId id="278" r:id="rId19"/>
    <p:sldId id="280" r:id="rId20"/>
    <p:sldId id="279" r:id="rId21"/>
    <p:sldId id="281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g>
</file>

<file path=ppt/media/image11.jpg>
</file>

<file path=ppt/media/image12.jpg>
</file>

<file path=ppt/media/image2.jpeg>
</file>

<file path=ppt/media/image3.jpeg>
</file>

<file path=ppt/media/image4.jpeg>
</file>

<file path=ppt/media/image5.jpg>
</file>

<file path=ppt/media/image6.jpg>
</file>

<file path=ppt/media/image7.png>
</file>

<file path=ppt/media/image8.jpg>
</file>

<file path=ppt/media/image9.jp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ctangle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ctangle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ctangle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ctangle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en-CA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ctangle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ctangle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BF0450B8-7D09-4158-93B5-DCAF33B1895D}" type="datetimeFigureOut">
              <a:rPr lang="en-CA" smtClean="0"/>
              <a:t>13/08/2013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n-CA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04E24C97-D114-448C-9932-BB490888E43D}" type="slidenum">
              <a:rPr lang="en-CA" smtClean="0"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Siemens </a:t>
            </a:r>
            <a:r>
              <a:rPr lang="en-CA" dirty="0" err="1" smtClean="0"/>
              <a:t>Acuson</a:t>
            </a:r>
            <a:r>
              <a:rPr lang="en-CA" dirty="0" smtClean="0"/>
              <a:t> S2000 Ultrasound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360" y="2385369"/>
            <a:ext cx="3241279" cy="4052588"/>
          </a:xfrm>
        </p:spPr>
      </p:pic>
    </p:spTree>
    <p:extLst>
      <p:ext uri="{BB962C8B-B14F-4D97-AF65-F5344CB8AC3E}">
        <p14:creationId xmlns:p14="http://schemas.microsoft.com/office/powerpoint/2010/main" val="131229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Transducers</a:t>
            </a:r>
            <a:endParaRPr lang="en-C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</p:spTree>
    <p:extLst>
      <p:ext uri="{BB962C8B-B14F-4D97-AF65-F5344CB8AC3E}">
        <p14:creationId xmlns:p14="http://schemas.microsoft.com/office/powerpoint/2010/main" val="2525196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Transducers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 smtClean="0"/>
              <a:t>9L4</a:t>
            </a:r>
          </a:p>
          <a:p>
            <a:pPr lvl="1"/>
            <a:r>
              <a:rPr lang="en-CA" dirty="0" smtClean="0"/>
              <a:t>4 – 9 MHz linear transducer (“</a:t>
            </a:r>
            <a:r>
              <a:rPr lang="en-CA" dirty="0" err="1" smtClean="0"/>
              <a:t>MultiHertz</a:t>
            </a:r>
            <a:r>
              <a:rPr lang="en-CA" dirty="0" smtClean="0"/>
              <a:t>”)</a:t>
            </a:r>
          </a:p>
          <a:p>
            <a:pPr lvl="1"/>
            <a:r>
              <a:rPr lang="en-CA" dirty="0" smtClean="0"/>
              <a:t>“Multi-D” transducer (combines multiple frequencies for imaging)</a:t>
            </a:r>
          </a:p>
          <a:p>
            <a:pPr lvl="1"/>
            <a:r>
              <a:rPr lang="en-CA" dirty="0" smtClean="0"/>
              <a:t>Harmonic compounding</a:t>
            </a:r>
          </a:p>
          <a:p>
            <a:pPr lvl="1"/>
            <a:r>
              <a:rPr lang="en-CA" dirty="0" smtClean="0"/>
              <a:t>All forms of elastography</a:t>
            </a:r>
          </a:p>
          <a:p>
            <a:r>
              <a:rPr lang="en-CA" dirty="0" smtClean="0"/>
              <a:t>4V1</a:t>
            </a:r>
          </a:p>
          <a:p>
            <a:pPr lvl="1"/>
            <a:r>
              <a:rPr lang="en-CA" dirty="0" smtClean="0"/>
              <a:t>1 – 4.5 MHz linear </a:t>
            </a:r>
            <a:r>
              <a:rPr lang="en-CA" dirty="0" err="1" smtClean="0"/>
              <a:t>Hanafy</a:t>
            </a:r>
            <a:r>
              <a:rPr lang="en-CA" dirty="0" smtClean="0"/>
              <a:t> transducer (“</a:t>
            </a:r>
            <a:r>
              <a:rPr lang="en-CA" dirty="0" err="1" smtClean="0"/>
              <a:t>MultiHertz</a:t>
            </a:r>
            <a:r>
              <a:rPr lang="en-CA" dirty="0" smtClean="0"/>
              <a:t>”)</a:t>
            </a:r>
          </a:p>
          <a:p>
            <a:pPr lvl="1"/>
            <a:r>
              <a:rPr lang="en-CA" dirty="0" smtClean="0"/>
              <a:t>Harmonic compounding</a:t>
            </a:r>
          </a:p>
          <a:p>
            <a:pPr lvl="1"/>
            <a:r>
              <a:rPr lang="en-CA" dirty="0" smtClean="0"/>
              <a:t>Only ARFI and shear wave elastography</a:t>
            </a:r>
          </a:p>
          <a:p>
            <a:r>
              <a:rPr lang="en-CA" dirty="0" smtClean="0"/>
              <a:t>Numerous other transducers available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38445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Elastography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Capable of:</a:t>
            </a:r>
          </a:p>
          <a:p>
            <a:pPr lvl="1"/>
            <a:r>
              <a:rPr lang="en-CA" dirty="0" smtClean="0"/>
              <a:t>Quasi-static (“</a:t>
            </a:r>
            <a:r>
              <a:rPr lang="en-CA" dirty="0" err="1" smtClean="0"/>
              <a:t>eSie</a:t>
            </a:r>
            <a:r>
              <a:rPr lang="en-CA" dirty="0" smtClean="0"/>
              <a:t> Touch Elasticity Imaging”)</a:t>
            </a:r>
          </a:p>
          <a:p>
            <a:pPr lvl="2"/>
            <a:r>
              <a:rPr lang="en-CA" dirty="0" smtClean="0"/>
              <a:t>Manually compress tissue</a:t>
            </a:r>
          </a:p>
          <a:p>
            <a:pPr lvl="1"/>
            <a:r>
              <a:rPr lang="en-CA" dirty="0" smtClean="0"/>
              <a:t>Acoustic Radiation Force Impulse (ARFI) (“Virtual Touch Imaging”)</a:t>
            </a:r>
          </a:p>
          <a:p>
            <a:pPr lvl="2"/>
            <a:r>
              <a:rPr lang="en-CA" dirty="0" smtClean="0"/>
              <a:t>Acoustic radiation compresses tissue</a:t>
            </a:r>
          </a:p>
          <a:p>
            <a:pPr lvl="1"/>
            <a:r>
              <a:rPr lang="en-CA" dirty="0" smtClean="0"/>
              <a:t>Shear Wave Speed Quantification (“Virtual Touch Quantification”)</a:t>
            </a:r>
          </a:p>
          <a:p>
            <a:pPr lvl="2"/>
            <a:r>
              <a:rPr lang="en-CA" dirty="0" smtClean="0"/>
              <a:t>Generate shear waves and measure velocity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5904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Quasi-Static Elastography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</p:spTree>
    <p:extLst>
      <p:ext uri="{BB962C8B-B14F-4D97-AF65-F5344CB8AC3E}">
        <p14:creationId xmlns:p14="http://schemas.microsoft.com/office/powerpoint/2010/main" val="182430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Quasi-Static Elastography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</p:spTree>
    <p:extLst>
      <p:ext uri="{BB962C8B-B14F-4D97-AF65-F5344CB8AC3E}">
        <p14:creationId xmlns:p14="http://schemas.microsoft.com/office/powerpoint/2010/main" val="2397623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Quasi-Static Elastography Acquisition</a:t>
            </a:r>
            <a:endParaRPr lang="en-CA" dirty="0"/>
          </a:p>
        </p:txBody>
      </p:sp>
      <p:pic>
        <p:nvPicPr>
          <p:cNvPr id="4" name="20130730130330460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</p:spTree>
    <p:extLst>
      <p:ext uri="{BB962C8B-B14F-4D97-AF65-F5344CB8AC3E}">
        <p14:creationId xmlns:p14="http://schemas.microsoft.com/office/powerpoint/2010/main" val="1575458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ARFI Imaging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  <p:cxnSp>
        <p:nvCxnSpPr>
          <p:cNvPr id="5" name="Straight Arrow Connector 4"/>
          <p:cNvCxnSpPr/>
          <p:nvPr/>
        </p:nvCxnSpPr>
        <p:spPr>
          <a:xfrm flipH="1">
            <a:off x="5292080" y="4221088"/>
            <a:ext cx="2376264" cy="18466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729259" y="4036422"/>
            <a:ext cx="1257075" cy="369332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Soft lesion</a:t>
            </a:r>
            <a:endParaRPr lang="en-C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682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ARFI Imaging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  <p:cxnSp>
        <p:nvCxnSpPr>
          <p:cNvPr id="5" name="Straight Arrow Connector 4"/>
          <p:cNvCxnSpPr/>
          <p:nvPr/>
        </p:nvCxnSpPr>
        <p:spPr>
          <a:xfrm flipH="1">
            <a:off x="5724128" y="4221088"/>
            <a:ext cx="194421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668344" y="4036422"/>
            <a:ext cx="1378904" cy="369332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Hard lesion</a:t>
            </a:r>
            <a:endParaRPr lang="en-CA" dirty="0">
              <a:solidFill>
                <a:schemeClr val="accent4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868144" y="4581128"/>
            <a:ext cx="2016224" cy="36004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884368" y="4755540"/>
            <a:ext cx="678391" cy="369332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4 cm</a:t>
            </a:r>
            <a:endParaRPr lang="en-C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71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ARFI Imaging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5292080" y="3212976"/>
            <a:ext cx="2376264" cy="10081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68344" y="4036422"/>
            <a:ext cx="1378904" cy="369332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Hard lesion</a:t>
            </a:r>
            <a:endParaRPr lang="en-C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62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Shear Wave Speed Quantification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7092280" y="3645024"/>
            <a:ext cx="576064" cy="5760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668344" y="4036422"/>
            <a:ext cx="1069524" cy="369332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23.4 </a:t>
            </a:r>
            <a:r>
              <a:rPr lang="en-CA" dirty="0" err="1" smtClean="0">
                <a:solidFill>
                  <a:schemeClr val="accent4"/>
                </a:solidFill>
              </a:rPr>
              <a:t>kPa</a:t>
            </a:r>
            <a:endParaRPr lang="en-C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56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Features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Dynamic tissue contrast enhancement</a:t>
            </a:r>
          </a:p>
          <a:p>
            <a:r>
              <a:rPr lang="en-CA" dirty="0" smtClean="0"/>
              <a:t>Spatial compounding</a:t>
            </a:r>
          </a:p>
          <a:p>
            <a:r>
              <a:rPr lang="en-CA" dirty="0" smtClean="0"/>
              <a:t>2D and spectral Doppler imaging</a:t>
            </a:r>
          </a:p>
          <a:p>
            <a:r>
              <a:rPr lang="en-CA" dirty="0" smtClean="0"/>
              <a:t>HD transducer support</a:t>
            </a:r>
          </a:p>
          <a:p>
            <a:r>
              <a:rPr lang="en-CA" dirty="0" smtClean="0"/>
              <a:t>Elastography / tissue strain imaging</a:t>
            </a:r>
          </a:p>
          <a:p>
            <a:r>
              <a:rPr lang="en-CA" dirty="0" smtClean="0"/>
              <a:t>Volumetric / 3D imaging</a:t>
            </a:r>
          </a:p>
          <a:p>
            <a:r>
              <a:rPr lang="en-CA" dirty="0" smtClean="0"/>
              <a:t>Automated lesion annotation tools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06454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Shear Wave Speed Quantification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7092280" y="3645024"/>
            <a:ext cx="576064" cy="5760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0106" y="4036422"/>
            <a:ext cx="1326004" cy="92333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70.8 </a:t>
            </a:r>
            <a:r>
              <a:rPr lang="en-CA" dirty="0" err="1" smtClean="0">
                <a:solidFill>
                  <a:schemeClr val="accent4"/>
                </a:solidFill>
              </a:rPr>
              <a:t>kPa</a:t>
            </a:r>
            <a:endParaRPr lang="en-CA" dirty="0" smtClean="0">
              <a:solidFill>
                <a:schemeClr val="accent4"/>
              </a:solidFill>
            </a:endParaRPr>
          </a:p>
          <a:p>
            <a:pPr algn="ctr"/>
            <a:endParaRPr lang="en-CA" dirty="0">
              <a:solidFill>
                <a:schemeClr val="accent4"/>
              </a:solidFill>
            </a:endParaRP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≈ 3× stiffer</a:t>
            </a:r>
            <a:endParaRPr lang="en-C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626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Conclusions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Powerful and capable machine</a:t>
            </a:r>
          </a:p>
          <a:p>
            <a:r>
              <a:rPr lang="en-CA" dirty="0" smtClean="0"/>
              <a:t>Extensible and upgradeable with alternate transducers and software </a:t>
            </a:r>
            <a:r>
              <a:rPr lang="en-CA" dirty="0" smtClean="0"/>
              <a:t>packages</a:t>
            </a:r>
          </a:p>
          <a:p>
            <a:r>
              <a:rPr lang="en-CA" dirty="0" smtClean="0"/>
              <a:t>Full elastography capability with two transducers</a:t>
            </a:r>
            <a:endParaRPr lang="en-CA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77894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Ergonomic Workspace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</p:spTree>
    <p:extLst>
      <p:ext uri="{BB962C8B-B14F-4D97-AF65-F5344CB8AC3E}">
        <p14:creationId xmlns:p14="http://schemas.microsoft.com/office/powerpoint/2010/main" val="4164581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Ergonomic Workspace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  <p:cxnSp>
        <p:nvCxnSpPr>
          <p:cNvPr id="5" name="Straight Arrow Connector 4"/>
          <p:cNvCxnSpPr/>
          <p:nvPr/>
        </p:nvCxnSpPr>
        <p:spPr>
          <a:xfrm>
            <a:off x="1331640" y="3933056"/>
            <a:ext cx="1440160" cy="2160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23528" y="2732727"/>
            <a:ext cx="1346844" cy="1200329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Dials for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adjusting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dynamic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parameters</a:t>
            </a:r>
            <a:endParaRPr lang="en-C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8194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Ergonomic Workspace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  <p:cxnSp>
        <p:nvCxnSpPr>
          <p:cNvPr id="5" name="Straight Arrow Connector 4"/>
          <p:cNvCxnSpPr/>
          <p:nvPr/>
        </p:nvCxnSpPr>
        <p:spPr>
          <a:xfrm flipV="1">
            <a:off x="1403648" y="5085184"/>
            <a:ext cx="1008112" cy="36004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51520" y="4803539"/>
            <a:ext cx="1196161" cy="92333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Dynamic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frequency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selection</a:t>
            </a:r>
            <a:endParaRPr lang="en-C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04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Ergonomic Workspace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  <p:cxnSp>
        <p:nvCxnSpPr>
          <p:cNvPr id="5" name="Straight Arrow Connector 4"/>
          <p:cNvCxnSpPr/>
          <p:nvPr/>
        </p:nvCxnSpPr>
        <p:spPr>
          <a:xfrm flipV="1">
            <a:off x="1447681" y="4633919"/>
            <a:ext cx="2908295" cy="9122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23528" y="4310754"/>
            <a:ext cx="1220206" cy="646331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Cinematic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scrubber</a:t>
            </a:r>
            <a:endParaRPr lang="en-C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378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Ergonomic Workspace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  <p:cxnSp>
        <p:nvCxnSpPr>
          <p:cNvPr id="5" name="Straight Arrow Connector 4"/>
          <p:cNvCxnSpPr/>
          <p:nvPr/>
        </p:nvCxnSpPr>
        <p:spPr>
          <a:xfrm flipH="1">
            <a:off x="6372200" y="5301208"/>
            <a:ext cx="1440160" cy="28068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02161" y="4658562"/>
            <a:ext cx="1018227" cy="92333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Doppler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imaging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controls</a:t>
            </a:r>
            <a:endParaRPr lang="en-C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17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Ergonomic Workspace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  <p:cxnSp>
        <p:nvCxnSpPr>
          <p:cNvPr id="5" name="Straight Arrow Connector 4"/>
          <p:cNvCxnSpPr/>
          <p:nvPr/>
        </p:nvCxnSpPr>
        <p:spPr>
          <a:xfrm flipH="1">
            <a:off x="6984268" y="2852936"/>
            <a:ext cx="612068" cy="2160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464281" y="2157045"/>
            <a:ext cx="1665841" cy="92333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Time-gain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compensation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adjustment</a:t>
            </a:r>
            <a:endParaRPr lang="en-C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7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Ergonomic Workspace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249488"/>
            <a:ext cx="5765800" cy="4324350"/>
          </a:xfrm>
        </p:spPr>
      </p:pic>
      <p:cxnSp>
        <p:nvCxnSpPr>
          <p:cNvPr id="5" name="Straight Arrow Connector 4"/>
          <p:cNvCxnSpPr/>
          <p:nvPr/>
        </p:nvCxnSpPr>
        <p:spPr>
          <a:xfrm flipH="1">
            <a:off x="6084168" y="1707195"/>
            <a:ext cx="792088" cy="64168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732240" y="1245530"/>
            <a:ext cx="1346844" cy="92333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CA" dirty="0" smtClean="0">
                <a:solidFill>
                  <a:schemeClr val="accent4"/>
                </a:solidFill>
              </a:rPr>
              <a:t>Transmit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power</a:t>
            </a:r>
          </a:p>
          <a:p>
            <a:pPr algn="ctr"/>
            <a:r>
              <a:rPr lang="en-CA" dirty="0" smtClean="0">
                <a:solidFill>
                  <a:schemeClr val="accent4"/>
                </a:solidFill>
              </a:rPr>
              <a:t>adjustment</a:t>
            </a:r>
            <a:endParaRPr lang="en-C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25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234</TotalTime>
  <Words>219</Words>
  <Application>Microsoft Office PowerPoint</Application>
  <PresentationFormat>On-screen Show (4:3)</PresentationFormat>
  <Paragraphs>74</Paragraphs>
  <Slides>21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Urban</vt:lpstr>
      <vt:lpstr>Siemens Acuson S2000 Ultrasound</vt:lpstr>
      <vt:lpstr>Features</vt:lpstr>
      <vt:lpstr>Ergonomic Workspace</vt:lpstr>
      <vt:lpstr>Ergonomic Workspace</vt:lpstr>
      <vt:lpstr>Ergonomic Workspace</vt:lpstr>
      <vt:lpstr>Ergonomic Workspace</vt:lpstr>
      <vt:lpstr>Ergonomic Workspace</vt:lpstr>
      <vt:lpstr>Ergonomic Workspace</vt:lpstr>
      <vt:lpstr>Ergonomic Workspace</vt:lpstr>
      <vt:lpstr>Transducers</vt:lpstr>
      <vt:lpstr>Transducers</vt:lpstr>
      <vt:lpstr>Elastography</vt:lpstr>
      <vt:lpstr>Quasi-Static Elastography</vt:lpstr>
      <vt:lpstr>Quasi-Static Elastography</vt:lpstr>
      <vt:lpstr>Quasi-Static Elastography Acquisition</vt:lpstr>
      <vt:lpstr>ARFI Imaging</vt:lpstr>
      <vt:lpstr>ARFI Imaging</vt:lpstr>
      <vt:lpstr>ARFI Imaging</vt:lpstr>
      <vt:lpstr>Shear Wave Speed Quantification</vt:lpstr>
      <vt:lpstr>Shear Wave Speed Quantification</vt:lpstr>
      <vt:lpstr>Conclusions</vt:lpstr>
    </vt:vector>
  </TitlesOfParts>
  <Company>University of Alberta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Siemens Acuson S2000 Ultrasound</dc:title>
  <dc:creator>Kenton Hamaluik</dc:creator>
  <cp:lastModifiedBy>Kenton Hamaluik</cp:lastModifiedBy>
  <cp:revision>24</cp:revision>
  <dcterms:created xsi:type="dcterms:W3CDTF">2013-08-13T16:57:38Z</dcterms:created>
  <dcterms:modified xsi:type="dcterms:W3CDTF">2013-08-13T21:03:27Z</dcterms:modified>
</cp:coreProperties>
</file>

<file path=docProps/thumbnail.jpeg>
</file>